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66" r:id="rId4"/>
    <p:sldId id="267" r:id="rId5"/>
    <p:sldId id="276" r:id="rId6"/>
    <p:sldId id="268" r:id="rId7"/>
    <p:sldId id="269" r:id="rId8"/>
    <p:sldId id="271" r:id="rId9"/>
    <p:sldId id="283" r:id="rId10"/>
    <p:sldId id="284" r:id="rId11"/>
    <p:sldId id="260" r:id="rId12"/>
    <p:sldId id="272" r:id="rId13"/>
    <p:sldId id="270" r:id="rId14"/>
    <p:sldId id="286" r:id="rId15"/>
    <p:sldId id="287" r:id="rId16"/>
    <p:sldId id="261" r:id="rId17"/>
    <p:sldId id="273" r:id="rId18"/>
    <p:sldId id="274" r:id="rId19"/>
    <p:sldId id="262" r:id="rId20"/>
    <p:sldId id="277" r:id="rId21"/>
    <p:sldId id="279" r:id="rId22"/>
    <p:sldId id="280" r:id="rId23"/>
    <p:sldId id="281" r:id="rId24"/>
    <p:sldId id="285" r:id="rId25"/>
    <p:sldId id="288" r:id="rId26"/>
    <p:sldId id="282" r:id="rId27"/>
    <p:sldId id="275" r:id="rId28"/>
  </p:sldIdLst>
  <p:sldSz cx="9144000" cy="6858000" type="screen4x3"/>
  <p:notesSz cx="6858000" cy="9144000"/>
  <p:embeddedFontLst>
    <p:embeddedFont>
      <p:font typeface="Abril Fatface" panose="02000503000000020003" pitchFamily="2" charset="0"/>
      <p:regular r:id="rId30"/>
    </p:embeddedFont>
    <p:embeddedFont>
      <p:font typeface="Arial Rounded MT Bold" panose="020F0704030504030204" pitchFamily="34" charset="0"/>
      <p:regular r:id="rId31"/>
    </p:embeddedFont>
    <p:embeddedFont>
      <p:font typeface="Bahnschrift" panose="020B0502040204020203" pitchFamily="34" charset="0"/>
      <p:regular r:id="rId32"/>
      <p:bold r:id="rId33"/>
    </p:embeddedFont>
    <p:embeddedFont>
      <p:font typeface="Bahnschrift SemiBold Condensed" panose="020B0502040204020203" pitchFamily="34" charset="0"/>
      <p:bold r:id="rId34"/>
    </p:embeddedFont>
    <p:embeddedFont>
      <p:font typeface="Bahnschrift SemiBold SemiConden" panose="020B0502040204020203" pitchFamily="34" charset="0"/>
      <p:bold r:id="rId35"/>
    </p:embeddedFont>
    <p:embeddedFont>
      <p:font typeface="Bahnschrift SemiLight SemiConde" panose="020B0502040204020203" pitchFamily="34" charset="0"/>
      <p:regular r:id="rId36"/>
    </p:embeddedFont>
    <p:embeddedFont>
      <p:font typeface="Berlin Sans FB" panose="020E0602020502020306" pitchFamily="34" charset="0"/>
      <p:regular r:id="rId37"/>
      <p:bold r:id="rId38"/>
    </p:embeddedFont>
    <p:embeddedFont>
      <p:font typeface="Book Antiqua" panose="02040602050305030304" pitchFamily="18" charset="0"/>
      <p:regular r:id="rId39"/>
      <p:bold r:id="rId40"/>
      <p:italic r:id="rId41"/>
      <p:boldItalic r:id="rId42"/>
    </p:embeddedFont>
    <p:embeddedFont>
      <p:font typeface="Bookman Old Style" panose="02050604050505020204" pitchFamily="18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14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4733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72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91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9"/>
            <a:ext cx="4525964" cy="822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1"/>
            <a:ext cx="5851526" cy="60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992016" y="1696820"/>
            <a:ext cx="76581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55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SMART HOSPITAL</a:t>
            </a:r>
            <a:r>
              <a:rPr lang="en-IN" sz="55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 MONITORING SYSTEM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5105400" y="3870364"/>
            <a:ext cx="4191000" cy="170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Abril Fatface"/>
                <a:cs typeface="Abril Fatface"/>
                <a:sym typeface="Abril Fatface"/>
              </a:rPr>
              <a:t>PRESENTED BY: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S.Md</a:t>
            </a:r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Ashwak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    </a:t>
            </a:r>
            <a:r>
              <a:rPr lang="en-US" sz="2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–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3529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en-US" sz="2000" b="1" dirty="0" err="1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P.Daniel</a:t>
            </a:r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 Pixley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  </a:t>
            </a:r>
            <a:r>
              <a:rPr lang="en-US" sz="2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–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3506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Santhosh       </a:t>
            </a:r>
            <a:r>
              <a:rPr lang="en-US" sz="2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– 3507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 Adnan Ali       </a:t>
            </a:r>
            <a:r>
              <a:rPr lang="en-US" sz="2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  <a:ea typeface="Overlock"/>
                <a:cs typeface="Overlock"/>
                <a:sym typeface="Overlock"/>
              </a:rPr>
              <a:t>– 3501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828800" y="461070"/>
            <a:ext cx="5715000" cy="3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bril Fatface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Bahnschrift" panose="020B0502040204020203" pitchFamily="34" charset="0"/>
                <a:ea typeface="Abril Fatface"/>
                <a:cs typeface="Abril Fatface"/>
                <a:sym typeface="Abril Fatface"/>
              </a:rPr>
              <a:t>TEAM NAME: </a:t>
            </a:r>
            <a:r>
              <a:rPr lang="en-US" sz="1800" b="1" dirty="0">
                <a:solidFill>
                  <a:srgbClr val="FF0000"/>
                </a:solidFill>
                <a:latin typeface="Bahnschrift" panose="020B0502040204020203" pitchFamily="34" charset="0"/>
                <a:ea typeface="Abril Fatface"/>
                <a:cs typeface="Abril Fatface"/>
                <a:sym typeface="Abril Fatface"/>
              </a:rPr>
              <a:t>TEAM ASPIRANTS</a:t>
            </a:r>
            <a:endParaRPr lang="en-US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65" name="Google Shape;65;p13" descr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24" y="5752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descr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8" y="193124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FA162D-6FBF-269B-01B2-2255F0F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54" y="457201"/>
            <a:ext cx="7924800" cy="838200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latin typeface="Bahnschrift SemiBold SemiConden" panose="020B0502040204020203" pitchFamily="34" charset="0"/>
              </a:rPr>
              <a:t>CIRCUIT DIAGRAM OF HARDWARE</a:t>
            </a:r>
            <a:br>
              <a:rPr lang="en-IN" sz="2900" dirty="0">
                <a:latin typeface="Bahnschrift SemiBold SemiConden" panose="020B0502040204020203" pitchFamily="34" charset="0"/>
              </a:rPr>
            </a:br>
            <a:endParaRPr lang="en-IN" sz="2900" dirty="0"/>
          </a:p>
        </p:txBody>
      </p:sp>
      <p:pic>
        <p:nvPicPr>
          <p:cNvPr id="10" name="Google Shape;102;p17" descr="Google Shape;126;p5">
            <a:extLst>
              <a:ext uri="{FF2B5EF4-FFF2-40B4-BE49-F238E27FC236}">
                <a16:creationId xmlns:a16="http://schemas.microsoft.com/office/drawing/2014/main" id="{5D7DFA91-8A3A-00AA-857B-6ED0F7127C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840" y="219636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1;p17" descr="Google Shape;125;p5">
            <a:extLst>
              <a:ext uri="{FF2B5EF4-FFF2-40B4-BE49-F238E27FC236}">
                <a16:creationId xmlns:a16="http://schemas.microsoft.com/office/drawing/2014/main" id="{207BE299-5EDF-9354-ED5F-865CDF09F1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8665" y="-15551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5;p21">
            <a:extLst>
              <a:ext uri="{FF2B5EF4-FFF2-40B4-BE49-F238E27FC236}">
                <a16:creationId xmlns:a16="http://schemas.microsoft.com/office/drawing/2014/main" id="{66182513-A6D7-BD08-D872-E138A6F002A3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0EEEF-3F66-E833-52A2-A6B566A08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549400"/>
            <a:ext cx="5905499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4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1971591" y="457200"/>
            <a:ext cx="5562600" cy="9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>
              <a:buSzPts val="3696"/>
            </a:pPr>
            <a:r>
              <a:rPr lang="en-US" sz="3200" dirty="0">
                <a:latin typeface="Bahnschrift SemiBold SemiConden" panose="020B0502040204020203" pitchFamily="34" charset="0"/>
              </a:rPr>
              <a:t>ARCHITECTURE OF </a:t>
            </a:r>
            <a:r>
              <a:rPr lang="en-US" sz="3100" b="1" dirty="0">
                <a:latin typeface="Bahnschrift SemiBold SemiConden" panose="020B0502040204020203" pitchFamily="34" charset="0"/>
              </a:rPr>
              <a:t>SMART HOSPITAL MONITORING SYSTEM</a:t>
            </a:r>
            <a:endParaRPr lang="en-US" sz="3100" dirty="0">
              <a:latin typeface="Bahnschrift SemiBold SemiConden" panose="020B0502040204020203" pitchFamily="34" charset="0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101" name="Google Shape;101;p17" descr="Google Shape;1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755" y="108592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descr="Google Shape;12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218019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.jpeg">
            <a:extLst>
              <a:ext uri="{FF2B5EF4-FFF2-40B4-BE49-F238E27FC236}">
                <a16:creationId xmlns:a16="http://schemas.microsoft.com/office/drawing/2014/main" id="{8D453027-7FEA-A4B9-3E4E-1B0C37103AF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1676400"/>
            <a:ext cx="7205704" cy="4186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9FDEE2-3BB5-A0A7-A03A-75AD250B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9815"/>
            <a:ext cx="8229600" cy="1143001"/>
          </a:xfrm>
        </p:spPr>
        <p:txBody>
          <a:bodyPr>
            <a:norm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BLOCK DIAGRAM  ( SERVER ) </a:t>
            </a:r>
            <a:br>
              <a:rPr lang="en-IN" sz="1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7CA7F1-C119-2F5F-41E3-92DFF10D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97" y="1663628"/>
            <a:ext cx="7248249" cy="3585769"/>
          </a:xfrm>
          <a:prstGeom prst="rect">
            <a:avLst/>
          </a:prstGeom>
        </p:spPr>
      </p:pic>
      <p:pic>
        <p:nvPicPr>
          <p:cNvPr id="15" name="Google Shape;102;p17" descr="Google Shape;126;p5">
            <a:extLst>
              <a:ext uri="{FF2B5EF4-FFF2-40B4-BE49-F238E27FC236}">
                <a16:creationId xmlns:a16="http://schemas.microsoft.com/office/drawing/2014/main" id="{BE5AED3F-8AD1-6006-5957-61952DDBC2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8019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17" descr="Google Shape;125;p5">
            <a:extLst>
              <a:ext uri="{FF2B5EF4-FFF2-40B4-BE49-F238E27FC236}">
                <a16:creationId xmlns:a16="http://schemas.microsoft.com/office/drawing/2014/main" id="{1ED1358C-5125-84DB-801B-ECDC435155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755" y="108592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5;p21">
            <a:extLst>
              <a:ext uri="{FF2B5EF4-FFF2-40B4-BE49-F238E27FC236}">
                <a16:creationId xmlns:a16="http://schemas.microsoft.com/office/drawing/2014/main" id="{92D029BF-10EF-269A-DE5E-F646FA4726EA}"/>
              </a:ext>
            </a:extLst>
          </p:cNvPr>
          <p:cNvSpPr txBox="1"/>
          <p:nvPr/>
        </p:nvSpPr>
        <p:spPr>
          <a:xfrm>
            <a:off x="145840" y="5085184"/>
            <a:ext cx="1132688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sz="11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1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9701F6-59C9-B0A3-B7C2-0344FB8C47B2}"/>
              </a:ext>
            </a:extLst>
          </p:cNvPr>
          <p:cNvSpPr/>
          <p:nvPr/>
        </p:nvSpPr>
        <p:spPr>
          <a:xfrm>
            <a:off x="7010400" y="3276600"/>
            <a:ext cx="1066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DC44B-07B2-CD9F-143D-DE0F02FBBA1D}"/>
              </a:ext>
            </a:extLst>
          </p:cNvPr>
          <p:cNvSpPr/>
          <p:nvPr/>
        </p:nvSpPr>
        <p:spPr>
          <a:xfrm>
            <a:off x="5638800" y="3352800"/>
            <a:ext cx="1447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2F437-278F-7C0E-865E-2D3A9088AC90}"/>
              </a:ext>
            </a:extLst>
          </p:cNvPr>
          <p:cNvSpPr/>
          <p:nvPr/>
        </p:nvSpPr>
        <p:spPr>
          <a:xfrm>
            <a:off x="5867400" y="3429000"/>
            <a:ext cx="1219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C36D7-F1E3-0EA3-0C57-FD2632C185F6}"/>
              </a:ext>
            </a:extLst>
          </p:cNvPr>
          <p:cNvSpPr txBox="1"/>
          <p:nvPr/>
        </p:nvSpPr>
        <p:spPr>
          <a:xfrm flipH="1">
            <a:off x="5919794" y="3468470"/>
            <a:ext cx="1219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</a:rPr>
              <a:t>ThingSpeak</a:t>
            </a:r>
            <a:r>
              <a:rPr lang="en-US" sz="1100" b="1" dirty="0">
                <a:solidFill>
                  <a:schemeClr val="bg1"/>
                </a:solidFill>
              </a:rPr>
              <a:t> channel UI</a:t>
            </a:r>
            <a:endParaRPr lang="en-IN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0FE20-8F84-D281-9799-53A1F79B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79" y="335306"/>
            <a:ext cx="7154049" cy="1143001"/>
          </a:xfrm>
        </p:spPr>
        <p:txBody>
          <a:bodyPr>
            <a:normAutofit/>
          </a:bodyPr>
          <a:lstStyle/>
          <a:p>
            <a:r>
              <a:rPr lang="en-US" sz="2900" b="1" dirty="0">
                <a:latin typeface="Bahnschrift SemiBold SemiConden" panose="020B0502040204020203" pitchFamily="34" charset="0"/>
              </a:rPr>
              <a:t> PROGRAM LOGIC FOR THINGSPEAK</a:t>
            </a:r>
            <a:endParaRPr lang="en-IN" sz="2900" dirty="0"/>
          </a:p>
        </p:txBody>
      </p:sp>
      <p:sp>
        <p:nvSpPr>
          <p:cNvPr id="10" name="Google Shape;108;p18">
            <a:extLst>
              <a:ext uri="{FF2B5EF4-FFF2-40B4-BE49-F238E27FC236}">
                <a16:creationId xmlns:a16="http://schemas.microsoft.com/office/drawing/2014/main" id="{93BFC559-73F7-7A90-7A45-B0D96683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7496" y="1336899"/>
            <a:ext cx="8229600" cy="467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Bahnschrift SemiBold SemiConden" panose="020B0502040204020203" pitchFamily="34" charset="0"/>
                <a:ea typeface="Overlock"/>
                <a:cs typeface="Overlock"/>
                <a:sym typeface="Overlock"/>
              </a:rPr>
              <a:t>READING VALUE FROM THINGSPEAK CLOUD AND WRITING CONDITIONS :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hnschrift SemiBold SemiConden" panose="020B0502040204020203" pitchFamily="34" charset="0"/>
                <a:ea typeface="Overlock"/>
                <a:cs typeface="Overlock"/>
                <a:sym typeface="Overlock"/>
              </a:rPr>
              <a:t>1.  IMPORTING LIBRARIES AND INITIALIZING API KEYS. 	2. Initialize Sensors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0000"/>
              </a:solidFill>
              <a:latin typeface="Bahnschrift SemiBold SemiConden" panose="020B0502040204020203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1" name="Google Shape;109;p18">
            <a:extLst>
              <a:ext uri="{FF2B5EF4-FFF2-40B4-BE49-F238E27FC236}">
                <a16:creationId xmlns:a16="http://schemas.microsoft.com/office/drawing/2014/main" id="{160F520A-E374-42C9-0593-BA8C80BAAF1A}"/>
              </a:ext>
            </a:extLst>
          </p:cNvPr>
          <p:cNvSpPr txBox="1"/>
          <p:nvPr/>
        </p:nvSpPr>
        <p:spPr>
          <a:xfrm>
            <a:off x="186136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12" name="Google Shape;110;p18" descr="Google Shape;134;p6">
            <a:extLst>
              <a:ext uri="{FF2B5EF4-FFF2-40B4-BE49-F238E27FC236}">
                <a16:creationId xmlns:a16="http://schemas.microsoft.com/office/drawing/2014/main" id="{2F23E3E7-DF2B-C064-CB4F-14EF943867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9931" y="154504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1;p18" descr="Google Shape;135;p6">
            <a:extLst>
              <a:ext uri="{FF2B5EF4-FFF2-40B4-BE49-F238E27FC236}">
                <a16:creationId xmlns:a16="http://schemas.microsoft.com/office/drawing/2014/main" id="{E67DBC44-F302-0B36-C62B-337842C999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520" y="304754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EEAC4-32EB-DCA8-A507-1114A93B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60" y="2305529"/>
            <a:ext cx="2095682" cy="260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FF5CA-D62E-D05E-006D-12CE6798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255" y="2133600"/>
            <a:ext cx="3957432" cy="35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3C00F-BC02-FAA9-DB7C-6F0304B30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04800"/>
            <a:ext cx="8229600" cy="685800"/>
          </a:xfrm>
        </p:spPr>
        <p:txBody>
          <a:bodyPr>
            <a:normAutofit/>
          </a:bodyPr>
          <a:lstStyle/>
          <a:p>
            <a:r>
              <a:rPr lang="en-IN" sz="2900" dirty="0">
                <a:latin typeface="Bahnschrift SemiBold SemiConden" panose="020B0502040204020203" pitchFamily="34" charset="0"/>
              </a:rPr>
              <a:t>Connect to </a:t>
            </a:r>
            <a:r>
              <a:rPr lang="en-IN" sz="2900" dirty="0" err="1">
                <a:latin typeface="Bahnschrift SemiBold SemiConden" panose="020B0502040204020203" pitchFamily="34" charset="0"/>
              </a:rPr>
              <a:t>Wifi</a:t>
            </a:r>
            <a:r>
              <a:rPr lang="en-IN" sz="2900" dirty="0">
                <a:latin typeface="Bahnschrift SemiBold SemiConden" panose="020B0502040204020203" pitchFamily="34" charset="0"/>
              </a:rPr>
              <a:t> and Send data to ThingSpeak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D61A9-35BC-BCE1-3F76-E31265AB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6629400" cy="4858914"/>
          </a:xfrm>
          <a:prstGeom prst="rect">
            <a:avLst/>
          </a:prstGeom>
        </p:spPr>
      </p:pic>
      <p:sp>
        <p:nvSpPr>
          <p:cNvPr id="6" name="Google Shape;118;p19">
            <a:extLst>
              <a:ext uri="{FF2B5EF4-FFF2-40B4-BE49-F238E27FC236}">
                <a16:creationId xmlns:a16="http://schemas.microsoft.com/office/drawing/2014/main" id="{70C0738B-DCB5-3B31-DA6B-EA84184F0DCF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956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959D4-68D0-94C6-9969-F05AEC7C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3833192" cy="1082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2724D-F368-4892-68F4-9B7ACE5B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4" y="1386934"/>
            <a:ext cx="3177815" cy="80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539EE-BFBE-4149-F2A7-18366C892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" y="2194724"/>
            <a:ext cx="4061812" cy="1493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E6190C-256C-4090-6235-9EEC2CD39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685800"/>
            <a:ext cx="4587638" cy="1920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DB8CDA-D2F8-1C62-7E33-837B9D8AC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3192600"/>
            <a:ext cx="4465793" cy="2607125"/>
          </a:xfrm>
          <a:prstGeom prst="rect">
            <a:avLst/>
          </a:prstGeom>
        </p:spPr>
      </p:pic>
      <p:sp>
        <p:nvSpPr>
          <p:cNvPr id="14" name="Google Shape;118;p19">
            <a:extLst>
              <a:ext uri="{FF2B5EF4-FFF2-40B4-BE49-F238E27FC236}">
                <a16:creationId xmlns:a16="http://schemas.microsoft.com/office/drawing/2014/main" id="{4B30EFCB-A9B3-B636-DF24-0907B339195B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53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AEF19976-C3B2-4334-C9CC-D8D2B46D7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2676" y="287681"/>
            <a:ext cx="5721124" cy="88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Calibri"/>
              <a:buNone/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IMPLEMENTATION</a:t>
            </a:r>
          </a:p>
        </p:txBody>
      </p:sp>
      <p:sp>
        <p:nvSpPr>
          <p:cNvPr id="3" name="Google Shape;117;p19">
            <a:extLst>
              <a:ext uri="{FF2B5EF4-FFF2-40B4-BE49-F238E27FC236}">
                <a16:creationId xmlns:a16="http://schemas.microsoft.com/office/drawing/2014/main" id="{C9BD6A01-865B-BC84-5614-F9DD8DD9B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1422" y="1473220"/>
            <a:ext cx="8229601" cy="452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IN" sz="2200" dirty="0">
                <a:latin typeface="Bahnschrift SemiBold SemiConden" panose="020B0502040204020203" pitchFamily="34" charset="0"/>
              </a:rPr>
              <a:t>MAKE ALL THE CONNECTIONS AS PER THE CIRCUIT DIAGRAM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dirty="0">
                <a:latin typeface="Bahnschrift SemiBold SemiConden" panose="020B0502040204020203" pitchFamily="34" charset="0"/>
              </a:rPr>
              <a:t>2.  CREATING CHANNEL ON THING </a:t>
            </a:r>
            <a:r>
              <a:rPr lang="en-IN" sz="2200" dirty="0" err="1">
                <a:latin typeface="Bahnschrift SemiBold SemiConden" panose="020B0502040204020203" pitchFamily="34" charset="0"/>
              </a:rPr>
              <a:t>ThingSpeak</a:t>
            </a:r>
            <a:r>
              <a:rPr lang="en-IN" sz="2200" dirty="0">
                <a:latin typeface="Bahnschrift SemiBold SemiConden" panose="020B0502040204020203" pitchFamily="34" charset="0"/>
              </a:rPr>
              <a:t> CLOUD PLATFORM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dirty="0">
                <a:latin typeface="Bahnschrift SemiBold SemiConden" panose="020B0502040204020203" pitchFamily="34" charset="0"/>
              </a:rPr>
              <a:t>3.  COMPILING AND UPLOADING THE PROGRAM IN ARDUINO IDE.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5"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5"/>
            </a:pPr>
            <a:endParaRPr lang="en-IN" sz="22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Google Shape;118;p19">
            <a:extLst>
              <a:ext uri="{FF2B5EF4-FFF2-40B4-BE49-F238E27FC236}">
                <a16:creationId xmlns:a16="http://schemas.microsoft.com/office/drawing/2014/main" id="{51D07008-FA61-2466-E91F-91ABB866E4D0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5" name="Google Shape;119;p19" descr="Google Shape;143;p7">
            <a:extLst>
              <a:ext uri="{FF2B5EF4-FFF2-40B4-BE49-F238E27FC236}">
                <a16:creationId xmlns:a16="http://schemas.microsoft.com/office/drawing/2014/main" id="{87726EA8-AA65-34AA-2220-7A2BF913C1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449" y="9987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0;p19" descr="Google Shape;144;p7">
            <a:extLst>
              <a:ext uri="{FF2B5EF4-FFF2-40B4-BE49-F238E27FC236}">
                <a16:creationId xmlns:a16="http://schemas.microsoft.com/office/drawing/2014/main" id="{F9193786-8DEE-0088-3E5B-DA206F5457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36" y="147464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FD09C-999F-0142-45DE-E946BDC9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1. MAKING HARDWARE CONNECTIONS AS PER CIRCUIT DIAGRAM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CB12D-2B1B-2547-1026-F9967E2F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42" y="1219200"/>
            <a:ext cx="8220493" cy="3433417"/>
          </a:xfrm>
          <a:prstGeom prst="rect">
            <a:avLst/>
          </a:prstGeom>
        </p:spPr>
      </p:pic>
      <p:sp>
        <p:nvSpPr>
          <p:cNvPr id="2" name="Google Shape;118;p19">
            <a:extLst>
              <a:ext uri="{FF2B5EF4-FFF2-40B4-BE49-F238E27FC236}">
                <a16:creationId xmlns:a16="http://schemas.microsoft.com/office/drawing/2014/main" id="{9CBA1926-8B25-651A-0974-6841039E2C29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61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360810" y="485190"/>
            <a:ext cx="6789916" cy="94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>
              <a:buSzPts val="3740"/>
            </a:pPr>
            <a:r>
              <a:rPr lang="en-IN" sz="3200" dirty="0">
                <a:latin typeface="Bahnschrift SemiBold SemiConden" panose="020B0502040204020203" pitchFamily="34" charset="0"/>
              </a:rPr>
              <a:t>2.  CREATING CHANNEL AND FIELDS ON THINGSPEAK</a:t>
            </a:r>
            <a:br>
              <a:rPr lang="en-IN" sz="3200" dirty="0">
                <a:latin typeface="Bahnschrift SemiBold SemiConden" panose="020B0502040204020203" pitchFamily="34" charset="0"/>
              </a:rPr>
            </a:br>
            <a:endParaRPr lang="en-US" sz="32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110" name="Google Shape;110;p18" descr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9901" y="11992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descr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806" y="195053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842E79-18C0-821A-0E5D-CEBEFAC0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44" y="1330830"/>
            <a:ext cx="7210782" cy="43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1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789534" y="660502"/>
            <a:ext cx="5721124" cy="88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>
              <a:buSzPts val="3900"/>
            </a:pPr>
            <a:r>
              <a:rPr lang="en-IN" sz="2800" dirty="0">
                <a:latin typeface="Bahnschrift SemiBold SemiConden" panose="020B0502040204020203" pitchFamily="34" charset="0"/>
              </a:rPr>
              <a:t>IN MY CHANNEL –&gt; NEW CHANNEL –&gt; FILL ALL DETAILS AS FOLLOWS</a:t>
            </a:r>
            <a:br>
              <a:rPr lang="en-IN" sz="2800" dirty="0">
                <a:latin typeface="Bahnschrift SemiBold SemiConden" panose="020B0502040204020203" pitchFamily="34" charset="0"/>
              </a:rPr>
            </a:br>
            <a:endParaRPr lang="en-US" sz="2800" dirty="0">
              <a:solidFill>
                <a:schemeClr val="accent6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1261422" y="1473220"/>
            <a:ext cx="8229601" cy="452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5"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5"/>
            </a:pPr>
            <a:endParaRPr lang="en-IN" sz="2200" dirty="0">
              <a:latin typeface="Bahnschrift SemiBold SemiConden" panose="020B0502040204020203" pitchFamily="34" charset="0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119" name="Google Shape;119;p19" descr="Google Shape;14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449" y="9987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descr="Google Shape;14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36" y="147464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A937D7-4868-4017-CF39-9C33BFB5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71" y="1595302"/>
            <a:ext cx="6781800" cy="3814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5486400" cy="81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AGENDA</a:t>
            </a:r>
            <a:endParaRPr b="1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85800" y="1447800"/>
            <a:ext cx="8001013" cy="438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indent="-342900">
              <a:spcBef>
                <a:spcPts val="0"/>
              </a:spcBef>
              <a:buSzPts val="2200"/>
            </a:pPr>
            <a:endParaRPr sz="2200" dirty="0">
              <a:solidFill>
                <a:srgbClr val="FF0000"/>
              </a:solidFill>
              <a:latin typeface="Bahnschrift SemiLight SemiConde" panose="020B0502040204020203" pitchFamily="34" charset="0"/>
              <a:ea typeface="Overlock"/>
              <a:cs typeface="Overlock"/>
              <a:sym typeface="Overlock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To monitor and display the temperature , pressure , humidity and Air Quality in environment.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To remotely monitor patient’s Heartrate and SPo2 oxygen levels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To monitor levels of glucose left in saline bottle.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Hence to resolve these problems we came up with a solution , </a:t>
            </a:r>
            <a:r>
              <a:rPr lang="en-US" sz="2200" b="1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“The Smart Hospital Monitoring System”.</a:t>
            </a:r>
            <a:endParaRPr b="1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74" name="Google Shape;74;p14" descr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449" y="134871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descr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25" y="172193"/>
            <a:ext cx="1386276" cy="102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7B73B-1C60-0065-CB34-D37AC9FD9709}"/>
              </a:ext>
            </a:extLst>
          </p:cNvPr>
          <p:cNvSpPr txBox="1"/>
          <p:nvPr/>
        </p:nvSpPr>
        <p:spPr>
          <a:xfrm>
            <a:off x="304800" y="522758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8E48-BE92-6A0B-0CB6-5BF3F1F6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>
                <a:latin typeface="Bahnschrift SemiBold SemiConden" panose="020B0502040204020203" pitchFamily="34" charset="0"/>
              </a:rPr>
              <a:t>ONCE A CHANNEL IS CREATED </a:t>
            </a:r>
            <a:r>
              <a:rPr lang="en-IN" sz="28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 ADD WIDGETSELECT LAMP INDICATOR</a:t>
            </a:r>
            <a:br>
              <a:rPr lang="en-IN" sz="2800" dirty="0">
                <a:latin typeface="Bahnschrift SemiBold SemiConden" panose="020B0502040204020203" pitchFamily="34" charset="0"/>
              </a:rPr>
            </a:b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767F5-91A2-82B0-DB4D-C52D182F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798906" cy="3824385"/>
          </a:xfrm>
          <a:prstGeom prst="rect">
            <a:avLst/>
          </a:prstGeo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01523794-E3E7-D826-122C-C933D31E50B6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00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11CA65-8773-997E-560E-31E80211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Bahnschrift SemiBold SemiConden" panose="020B0502040204020203" pitchFamily="34" charset="0"/>
              </a:rPr>
              <a:t>IN MY CHANNEL </a:t>
            </a:r>
            <a:r>
              <a:rPr lang="en-IN" sz="28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 API KEYS  AND COPY  THE READ &amp;WRITE API KEY AND ALSO THE HIGHLIGHTED URL</a:t>
            </a:r>
            <a:endParaRPr lang="en-IN" sz="28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E5DAE-DB3D-8346-CDF7-A44C9BD3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6273800" cy="3529013"/>
          </a:xfrm>
          <a:prstGeom prst="rect">
            <a:avLst/>
          </a:prstGeo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B4E5220C-0244-6FAF-C515-6137E9D7C91D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8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570614-386C-E5E2-5F1C-B7928E04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Bahnschrift SemiBold SemiConden" panose="020B0502040204020203" pitchFamily="34" charset="0"/>
              </a:rPr>
              <a:t>REMEMBER THE WRITE FIELD URL WHICH WE COPIED IN OUR CHANNEL API KEYS IN THINGSPEAK.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92D0A-76C7-649D-A6D2-71BBAD5A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4481"/>
            <a:ext cx="6629400" cy="3729038"/>
          </a:xfrm>
          <a:prstGeom prst="rect">
            <a:avLst/>
          </a:prstGeo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E1C255C5-4291-88B8-ECD2-581CB2A8D2F9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2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9D59-C02B-D532-396D-6A03A8D4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Bahnschrift SemiBold SemiConden" panose="020B0502040204020203" pitchFamily="34" charset="0"/>
              </a:rPr>
              <a:t>3. </a:t>
            </a:r>
            <a:r>
              <a:rPr lang="en-IN" sz="3100" dirty="0">
                <a:latin typeface="Bahnschrift SemiBold SemiConden" panose="020B0502040204020203" pitchFamily="34" charset="0"/>
              </a:rPr>
              <a:t>COMPILING AND UPLOADING THE PROGRAM</a:t>
            </a:r>
            <a:endParaRPr lang="en-IN" sz="3100" dirty="0"/>
          </a:p>
        </p:txBody>
      </p:sp>
      <p:sp>
        <p:nvSpPr>
          <p:cNvPr id="3" name="Google Shape;135;p21">
            <a:extLst>
              <a:ext uri="{FF2B5EF4-FFF2-40B4-BE49-F238E27FC236}">
                <a16:creationId xmlns:a16="http://schemas.microsoft.com/office/drawing/2014/main" id="{19CC261C-3B1F-B26B-63D7-1BDBC936A03A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FE269-93BC-4F53-1D89-CD680960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28" y="1659123"/>
            <a:ext cx="6767511" cy="33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2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65A2-D267-5996-86DE-9F54689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4073"/>
            <a:ext cx="8229600" cy="1143001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latin typeface="Bahnschrift SemiBold SemiConden" panose="020B0502040204020203" pitchFamily="34" charset="0"/>
              </a:rPr>
              <a:t>Expected Output</a:t>
            </a:r>
            <a:br>
              <a:rPr lang="en-IN" sz="2900" dirty="0">
                <a:latin typeface="Bahnschrift SemiBold SemiConden" panose="020B0502040204020203" pitchFamily="34" charset="0"/>
              </a:rPr>
            </a:br>
            <a:br>
              <a:rPr lang="en-IN" sz="2900" dirty="0">
                <a:latin typeface="Bahnschrift SemiBold SemiConden" panose="020B0502040204020203" pitchFamily="34" charset="0"/>
              </a:rPr>
            </a:br>
            <a:r>
              <a:rPr lang="en-IN" sz="2900" dirty="0">
                <a:latin typeface="Bahnschrift SemiBold SemiConden" panose="020B0502040204020203" pitchFamily="34" charset="0"/>
              </a:rPr>
              <a:t>Saline Level Monitoring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DED90-FF6A-35B4-2113-54E35A97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52600"/>
            <a:ext cx="4956231" cy="43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8F15E-EC24-7657-0CB3-988C9A8C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1447800"/>
            <a:ext cx="4419600" cy="3051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CA596-A488-DA02-9070-B41CA89EF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55" y="1371600"/>
            <a:ext cx="4518656" cy="305779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FD60CA-ABB4-16B0-F0A5-474CBB92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4299"/>
            <a:ext cx="8229600" cy="1143001"/>
          </a:xfrm>
        </p:spPr>
        <p:txBody>
          <a:bodyPr>
            <a:normAutofit/>
          </a:bodyPr>
          <a:lstStyle/>
          <a:p>
            <a:r>
              <a:rPr lang="en-IN" sz="2900" b="1" dirty="0"/>
              <a:t>Displaying Data on ThingSpeak Channel</a:t>
            </a:r>
          </a:p>
        </p:txBody>
      </p:sp>
    </p:spTree>
    <p:extLst>
      <p:ext uri="{BB962C8B-B14F-4D97-AF65-F5344CB8AC3E}">
        <p14:creationId xmlns:p14="http://schemas.microsoft.com/office/powerpoint/2010/main" val="278315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5;p20">
            <a:extLst>
              <a:ext uri="{FF2B5EF4-FFF2-40B4-BE49-F238E27FC236}">
                <a16:creationId xmlns:a16="http://schemas.microsoft.com/office/drawing/2014/main" id="{46768FDF-A528-B342-FC51-A3DA65CA0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0" y="238992"/>
            <a:ext cx="5256586" cy="9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3200" dirty="0">
                <a:latin typeface="Bahnschrift SemiBold SemiConden" panose="020B0502040204020203" pitchFamily="34" charset="0"/>
              </a:rPr>
              <a:t>CONCLUSION</a:t>
            </a:r>
            <a:endParaRPr sz="32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Google Shape;126;p20">
            <a:extLst>
              <a:ext uri="{FF2B5EF4-FFF2-40B4-BE49-F238E27FC236}">
                <a16:creationId xmlns:a16="http://schemas.microsoft.com/office/drawing/2014/main" id="{21161002-055E-84C6-BB79-4453C4FF0D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0500" y="1295400"/>
            <a:ext cx="8229600" cy="442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24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UPON COMPLETION OF THE PROJECT WE GOT TO LEARN: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24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1.  HOW TO INTERFACE LOAD CELL AND BME6800 WITH ESP32 MICROCONTROLLER.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2. HOW TO WRITE AND READ DATA FROM THING SPEAK CLOUD PLATFORM.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3. CREATING A SMART HOSPITAL MONITORING SYSTEM APPLICATION THAT MONITORS HUMAN HEALTH REGULARLY AND GIVES HEALTH STATUS OF A TO THE DOCTOR 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>
              <a:spcBef>
                <a:spcPts val="0"/>
              </a:spcBef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5. TO </a:t>
            </a:r>
            <a:r>
              <a:rPr lang="en-IN" sz="1800">
                <a:latin typeface="Bahnschrift SemiBold SemiConden" panose="020B0502040204020203" pitchFamily="34" charset="0"/>
              </a:rPr>
              <a:t>MONITOR PATIENT’S HEALTH REGULARLY FROM </a:t>
            </a:r>
            <a:r>
              <a:rPr lang="en-IN" sz="1800" dirty="0">
                <a:latin typeface="Bahnschrift SemiBold SemiConden" panose="020B0502040204020203" pitchFamily="34" charset="0"/>
              </a:rPr>
              <a:t>ANYWHERE </a:t>
            </a:r>
            <a:r>
              <a:rPr lang="en-IN" sz="1800">
                <a:latin typeface="Bahnschrift SemiBold SemiConden" panose="020B0502040204020203" pitchFamily="34" charset="0"/>
              </a:rPr>
              <a:t>USING OUR SMART PHONE.</a:t>
            </a:r>
            <a:endParaRPr lang="en-IN" sz="1800" dirty="0">
              <a:latin typeface="Bahnschrift SemiBold SemiConden" panose="020B0502040204020203" pitchFamily="34" charset="0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+mj-lt"/>
              <a:buAutoNum type="arabicPeriod"/>
            </a:pPr>
            <a:endParaRPr sz="18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Google Shape;127;p20">
            <a:extLst>
              <a:ext uri="{FF2B5EF4-FFF2-40B4-BE49-F238E27FC236}">
                <a16:creationId xmlns:a16="http://schemas.microsoft.com/office/drawing/2014/main" id="{42E7017C-4CF1-B17B-AAB7-1EA0C33C5B98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12" name="Google Shape;128;p20" descr="Google Shape;152;p8">
            <a:extLst>
              <a:ext uri="{FF2B5EF4-FFF2-40B4-BE49-F238E27FC236}">
                <a16:creationId xmlns:a16="http://schemas.microsoft.com/office/drawing/2014/main" id="{2ECC70C7-D557-9EE9-CDA1-E387EE0238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4549" y="59904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9;p20" descr="Google Shape;153;p8">
            <a:extLst>
              <a:ext uri="{FF2B5EF4-FFF2-40B4-BE49-F238E27FC236}">
                <a16:creationId xmlns:a16="http://schemas.microsoft.com/office/drawing/2014/main" id="{FE119AB5-69DF-1838-5104-144EE0A661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61" y="135029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08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B6D1-BF9C-80FC-D144-25DCFDB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84" y="914400"/>
            <a:ext cx="8229600" cy="467836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erlin Sans FB" panose="020E0602020502020306" pitchFamily="34" charset="0"/>
              </a:rPr>
              <a:t>“It’s one small step for man, </a:t>
            </a:r>
            <a:br>
              <a:rPr lang="en-IN" sz="3200" dirty="0">
                <a:latin typeface="Berlin Sans FB" panose="020E0602020502020306" pitchFamily="34" charset="0"/>
              </a:rPr>
            </a:br>
            <a:r>
              <a:rPr lang="en-IN" sz="3200" dirty="0">
                <a:latin typeface="Berlin Sans FB" panose="020E0602020502020306" pitchFamily="34" charset="0"/>
              </a:rPr>
              <a:t>one giant leap for mankind.”</a:t>
            </a:r>
            <a:br>
              <a:rPr lang="en-US" sz="3200" b="1" dirty="0">
                <a:latin typeface="Book Antiqua" panose="02040602050305030304" pitchFamily="18" charset="0"/>
              </a:rPr>
            </a:br>
            <a:br>
              <a:rPr lang="en-US" sz="3200" b="1" dirty="0">
                <a:latin typeface="Bahnschrift SemiBold SemiConden" panose="020B0502040204020203" pitchFamily="34" charset="0"/>
              </a:rPr>
            </a:br>
            <a:r>
              <a:rPr lang="en-US" sz="3200" dirty="0">
                <a:latin typeface="Berlin Sans FB" panose="020E0602020502020306" pitchFamily="34" charset="0"/>
              </a:rPr>
              <a:t>THANK YOU !</a:t>
            </a:r>
            <a:br>
              <a:rPr lang="en-US" sz="3200" dirty="0">
                <a:latin typeface="Berlin Sans FB" panose="020E0602020502020306" pitchFamily="34" charset="0"/>
              </a:rPr>
            </a:br>
            <a:br>
              <a:rPr lang="en-US" sz="3200" dirty="0">
                <a:latin typeface="Berlin Sans FB" panose="020E0602020502020306" pitchFamily="34" charset="0"/>
              </a:rPr>
            </a:br>
            <a:r>
              <a:rPr lang="en-US" sz="3200" dirty="0">
                <a:latin typeface="Berlin Sans FB" panose="020E0602020502020306" pitchFamily="34" charset="0"/>
              </a:rPr>
              <a:t>Have a Wonderful Wednesday!!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BC1D67F0-DF18-9ECF-8524-3CBBBB7D2AE7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2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C257-317D-EC44-E8B7-55F83A02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23" y="106215"/>
            <a:ext cx="8229600" cy="114300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LIST OF SOFTWARES USED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FAF23-D6F6-C346-5930-25731376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9216"/>
            <a:ext cx="8153400" cy="4402393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1.  Arduino IDE :</a:t>
            </a:r>
          </a:p>
          <a:p>
            <a:pPr marL="25400" indent="0">
              <a:buNone/>
            </a:pPr>
            <a:r>
              <a:rPr lang="en-IN" sz="1800" b="1" dirty="0">
                <a:latin typeface="Bahnschrift SemiBold SemiConden" panose="020B0502040204020203" pitchFamily="34" charset="0"/>
              </a:rPr>
              <a:t>Arduino IDE Is An Integrated Development Environment Which Enable Us To Program And Upload The Codes Onto Different Types Of Microcontrollers Like Arduino , Esp32, Esp8266..Etc</a:t>
            </a:r>
          </a:p>
          <a:p>
            <a:pPr marL="25400" indent="0">
              <a:buNone/>
            </a:pPr>
            <a:endParaRPr lang="en-IN" sz="1800" b="1" dirty="0">
              <a:latin typeface="Bahnschrift SemiBold Condensed" panose="020B0502040204020203" pitchFamily="34" charset="0"/>
            </a:endParaRPr>
          </a:p>
          <a:p>
            <a:pPr marL="25400" indent="0">
              <a:buNone/>
            </a:pP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2. </a:t>
            </a:r>
            <a:r>
              <a:rPr lang="en-IN" sz="2400" b="1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ThingSpeak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Cloud platform :</a:t>
            </a:r>
          </a:p>
          <a:p>
            <a:pPr marL="25400" indent="0">
              <a:buNone/>
            </a:pP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Is A “</a:t>
            </a:r>
            <a:r>
              <a:rPr lang="en-IN" sz="1800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Paas</a:t>
            </a: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” Cloud Platform Which Is Student Oriented Which Helps Students Build Projects Based On Cloud   Applications And Use Multiple Of Their Features For Free.</a:t>
            </a:r>
          </a:p>
          <a:p>
            <a:pPr marL="25400" indent="0">
              <a:buNone/>
            </a:pPr>
            <a:endParaRPr lang="en-IN" sz="1800" b="1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L="25400" indent="0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  </a:t>
            </a:r>
          </a:p>
          <a:p>
            <a:pPr marL="25400" indent="0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779B3-283D-8DD4-A743-33805DC6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97" y="4409849"/>
            <a:ext cx="1571239" cy="944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BBBCF-CC33-0B1F-0C50-3CA1C922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579" y="4409849"/>
            <a:ext cx="1855789" cy="1001781"/>
          </a:xfrm>
          <a:prstGeom prst="rect">
            <a:avLst/>
          </a:prstGeom>
        </p:spPr>
      </p:pic>
      <p:pic>
        <p:nvPicPr>
          <p:cNvPr id="10" name="Google Shape;75;p14" descr="Google Shape;99;p2">
            <a:extLst>
              <a:ext uri="{FF2B5EF4-FFF2-40B4-BE49-F238E27FC236}">
                <a16:creationId xmlns:a16="http://schemas.microsoft.com/office/drawing/2014/main" id="{8CD60B12-4523-4493-47D4-9E6B10B761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138873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;p14" descr="Google Shape;98;p2">
            <a:extLst>
              <a:ext uri="{FF2B5EF4-FFF2-40B4-BE49-F238E27FC236}">
                <a16:creationId xmlns:a16="http://schemas.microsoft.com/office/drawing/2014/main" id="{6AD0C619-E576-A963-FCB1-28583B626A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0424" y="10621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5;p21">
            <a:extLst>
              <a:ext uri="{FF2B5EF4-FFF2-40B4-BE49-F238E27FC236}">
                <a16:creationId xmlns:a16="http://schemas.microsoft.com/office/drawing/2014/main" id="{1CA1E39C-BA5F-8437-6338-E8273C21A1CC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97F1-F79E-E16E-D51D-6967FA64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6753"/>
            <a:ext cx="7772400" cy="1470025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LIST OF LIBRARIES USED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DADEE-A7F3-F888-12C4-740A6979E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474855"/>
            <a:ext cx="8131341" cy="4143260"/>
          </a:xfrm>
        </p:spPr>
        <p:txBody>
          <a:bodyPr>
            <a:normAutofit fontScale="55000" lnSpcReduction="20000"/>
          </a:bodyPr>
          <a:lstStyle/>
          <a:p>
            <a:pPr marL="228600" indent="0" algn="l"/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1. &lt;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WiFi.h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&gt; </a:t>
            </a:r>
          </a:p>
          <a:p>
            <a:pPr marL="742950" indent="-514350" algn="l">
              <a:buAutoNum type="arabicPeriod"/>
            </a:pPr>
            <a:endParaRPr lang="en-IN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WiFi.h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library is used to interface with Wi-Fi networks and allow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for communication with the Internet in Arduino projects. It provides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high-level functions for connecting to Wi-Fi networks, sending and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receiving data over the network, and managing network connections. </a:t>
            </a:r>
          </a:p>
          <a:p>
            <a:pPr algn="l"/>
            <a:endParaRPr lang="en-US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l"/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2. &lt;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ThingSpeak.h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&gt;</a:t>
            </a:r>
          </a:p>
          <a:p>
            <a:pPr algn="l"/>
            <a:endParaRPr lang="en-IN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ThingSpeak.h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library enables Arduino projects to send and receive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data with </a:t>
            </a:r>
            <a:r>
              <a:rPr lang="en-US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, a cloud-based IoT platform. It provides a simple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set of functions for accessing the </a:t>
            </a:r>
            <a:r>
              <a:rPr lang="en-US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API, making it easier to store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, analyze, and visualize data from IoT projects.</a:t>
            </a:r>
          </a:p>
          <a:p>
            <a:pPr algn="l"/>
            <a:endParaRPr lang="en-IN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l"/>
            <a:endParaRPr lang="en-IN" b="1" dirty="0">
              <a:solidFill>
                <a:schemeClr val="accent6"/>
              </a:solidFill>
              <a:latin typeface="Bahnschrift SemiBold SemiConden" panose="020B0502040204020203" pitchFamily="34" charset="0"/>
            </a:endParaRPr>
          </a:p>
          <a:p>
            <a:pPr algn="l"/>
            <a:endParaRPr lang="en-IN" b="1" dirty="0">
              <a:solidFill>
                <a:schemeClr val="accent6"/>
              </a:solidFill>
              <a:latin typeface="Bahnschrift SemiBold SemiConden" panose="020B0502040204020203" pitchFamily="34" charset="0"/>
            </a:endParaRPr>
          </a:p>
          <a:p>
            <a:pPr algn="l"/>
            <a:endParaRPr lang="en-IN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Google Shape;75;p14" descr="Google Shape;99;p2">
            <a:extLst>
              <a:ext uri="{FF2B5EF4-FFF2-40B4-BE49-F238E27FC236}">
                <a16:creationId xmlns:a16="http://schemas.microsoft.com/office/drawing/2014/main" id="{D4754583-EB41-E21E-3277-4E064E8BE9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129542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;p14" descr="Google Shape;98;p2">
            <a:extLst>
              <a:ext uri="{FF2B5EF4-FFF2-40B4-BE49-F238E27FC236}">
                <a16:creationId xmlns:a16="http://schemas.microsoft.com/office/drawing/2014/main" id="{D1B0DEEE-2B8F-9D8C-1A2C-2BC05543E3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24" y="9688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43803F9B-E98E-7C08-2B76-A2A73F295FDD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1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7DCC-B5F4-B66B-8C17-0F57A78B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LIST OF LIBRARIES USED 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C7E38-1C79-267D-4988-7983F1F62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600200"/>
            <a:ext cx="8686800" cy="3962400"/>
          </a:xfrm>
        </p:spPr>
        <p:txBody>
          <a:bodyPr>
            <a:normAutofit fontScale="70000" lnSpcReduction="20000"/>
          </a:bodyPr>
          <a:lstStyle/>
          <a:p>
            <a:pPr marL="25400" indent="0" algn="l">
              <a:buNone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3. &lt;HX711.h</a:t>
            </a:r>
            <a:r>
              <a:rPr lang="en-IN" b="1" dirty="0">
                <a:solidFill>
                  <a:schemeClr val="accent6"/>
                </a:solidFill>
                <a:latin typeface="Bahnschrift SemiBold SemiConden" panose="020B0502040204020203" pitchFamily="34" charset="0"/>
              </a:rPr>
              <a:t>&gt;</a:t>
            </a:r>
          </a:p>
          <a:p>
            <a:pPr algn="l"/>
            <a:endParaRPr lang="en-IN" b="1" dirty="0">
              <a:solidFill>
                <a:schemeClr val="accent6"/>
              </a:solidFill>
              <a:latin typeface="Bahnschrift SemiBold SemiConden" panose="020B0502040204020203" pitchFamily="34" charset="0"/>
            </a:endParaRPr>
          </a:p>
          <a:p>
            <a:pPr marL="25400" indent="0" algn="l">
              <a:buNone/>
            </a:pP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The HX711 library is used to interface with HX711 amplifiers</a:t>
            </a:r>
          </a:p>
          <a:p>
            <a:pPr marL="25400" indent="0" algn="l">
              <a:buNone/>
            </a:pP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and simplify the process of obtaining accurate weight</a:t>
            </a:r>
          </a:p>
          <a:p>
            <a:pPr marL="25400" indent="0" algn="l">
              <a:buNone/>
            </a:pPr>
            <a:r>
              <a:rPr lang="en-US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measurements from weight sensors.</a:t>
            </a:r>
          </a:p>
          <a:p>
            <a:pPr algn="l"/>
            <a:endParaRPr lang="en-US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25400" indent="0">
              <a:buNone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4. &lt;</a:t>
            </a: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Bahnschrift SemiBold SemiConden" panose="020B0502040204020203" pitchFamily="34" charset="0"/>
              </a:rPr>
              <a:t>adafruit_BME680</a:t>
            </a:r>
            <a:r>
              <a:rPr lang="en-IN" b="1" i="0" dirty="0">
                <a:solidFill>
                  <a:schemeClr val="accent6">
                    <a:lumMod val="75000"/>
                  </a:schemeClr>
                </a:solidFill>
                <a:effectLst/>
                <a:latin typeface="Bahnschrift SemiBold SemiConden" panose="020B0502040204020203" pitchFamily="34" charset="0"/>
              </a:rPr>
              <a:t>.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h&gt;</a:t>
            </a:r>
          </a:p>
          <a:p>
            <a:pPr marL="25400" indent="0">
              <a:buNone/>
            </a:pPr>
            <a:endParaRPr lang="en-IN" b="1" dirty="0">
              <a:solidFill>
                <a:schemeClr val="accent6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  <a:p>
            <a:pPr marL="2540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Bahnschrift SemiBold SemiConden" panose="020B0502040204020203" pitchFamily="34" charset="0"/>
              </a:rPr>
              <a:t>The Adafruit_BME680 library is used to simplify accessing</a:t>
            </a:r>
          </a:p>
          <a:p>
            <a:pPr marL="2540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Bahnschrift SemiBold SemiConden" panose="020B0502040204020203" pitchFamily="34" charset="0"/>
              </a:rPr>
              <a:t> and controlling the BME 680 sensor, providing a convenient</a:t>
            </a:r>
          </a:p>
          <a:p>
            <a:pPr marL="2540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Bahnschrift SemiBold SemiConden" panose="020B0502040204020203" pitchFamily="34" charset="0"/>
              </a:rPr>
              <a:t> and consistent interface for reading the sensor’s</a:t>
            </a:r>
          </a:p>
          <a:p>
            <a:pPr marL="2540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Bahnschrift SemiBold SemiConden" panose="020B0502040204020203" pitchFamily="34" charset="0"/>
              </a:rPr>
              <a:t> measurements and controlling its operation.</a:t>
            </a:r>
            <a:endParaRPr lang="en-IN" b="1" dirty="0">
              <a:solidFill>
                <a:schemeClr val="accent6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  <a:p>
            <a:pPr marL="25400" indent="0">
              <a:buNone/>
            </a:pPr>
            <a:endParaRPr lang="en-IN" b="1" dirty="0">
              <a:solidFill>
                <a:schemeClr val="accent6"/>
              </a:solidFill>
              <a:latin typeface="Bahnschrift SemiBold SemiConden" panose="020B0502040204020203" pitchFamily="34" charset="0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25400" indent="0" algn="l">
              <a:buNone/>
            </a:pPr>
            <a:endParaRPr lang="en-IN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Google Shape;135;p21">
            <a:extLst>
              <a:ext uri="{FF2B5EF4-FFF2-40B4-BE49-F238E27FC236}">
                <a16:creationId xmlns:a16="http://schemas.microsoft.com/office/drawing/2014/main" id="{D615490E-751C-0059-8D6A-4AE99926EBFE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59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B67-4A53-5C88-00FE-EDCC62D8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08"/>
            <a:ext cx="8229600" cy="1143001"/>
          </a:xfrm>
        </p:spPr>
        <p:txBody>
          <a:bodyPr/>
          <a:lstStyle/>
          <a:p>
            <a:r>
              <a:rPr lang="en-IN" dirty="0">
                <a:latin typeface="Bahnschrift SemiBold SemiConden" panose="020B0502040204020203" pitchFamily="34" charset="0"/>
              </a:rPr>
              <a:t>HARDWARE AND ITS USES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E97E-56B5-7CE5-CFFD-90521385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ESP32 MICROCONTROLLER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E898D-596B-9F74-FDAA-BC7F50E1E4B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IN" sz="1800" b="1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ESP32</a:t>
            </a:r>
            <a:r>
              <a:rPr lang="en-IN" sz="1800" b="0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 is a series of low-cost,</a:t>
            </a:r>
            <a:r>
              <a:rPr lang="en-IN" sz="1800" b="0" i="0" dirty="0">
                <a:solidFill>
                  <a:srgbClr val="0645AD"/>
                </a:solidFill>
                <a:effectLst/>
                <a:latin typeface="Bahnschrift SemiBold SemiConden" panose="020B0502040204020203" pitchFamily="34" charset="0"/>
              </a:rPr>
              <a:t> microcontroller </a:t>
            </a:r>
            <a:r>
              <a:rPr lang="en-IN" sz="1800" b="0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 with integrated </a:t>
            </a:r>
            <a:r>
              <a:rPr lang="en-IN" sz="1800" dirty="0" err="1">
                <a:solidFill>
                  <a:srgbClr val="0645AD"/>
                </a:solidFill>
                <a:latin typeface="Bahnschrift SemiBold SemiConden" panose="020B0502040204020203" pitchFamily="34" charset="0"/>
              </a:rPr>
              <a:t>WiFi</a:t>
            </a:r>
            <a:r>
              <a:rPr lang="en-IN" sz="1800" b="0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 and dual-mode </a:t>
            </a:r>
            <a:r>
              <a:rPr lang="en-IN" sz="1800" dirty="0">
                <a:solidFill>
                  <a:srgbClr val="0645AD"/>
                </a:solidFill>
                <a:latin typeface="Bahnschrift SemiBold SemiConden" panose="020B0502040204020203" pitchFamily="34" charset="0"/>
              </a:rPr>
              <a:t>Bluetooth.</a:t>
            </a:r>
          </a:p>
          <a:p>
            <a:endParaRPr lang="en-IN" sz="1800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BD728-FC1B-9120-0294-E8410B4AF19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99331" y="1404161"/>
            <a:ext cx="4041775" cy="639763"/>
          </a:xfrm>
        </p:spPr>
        <p:txBody>
          <a:bodyPr>
            <a:normAutofit/>
          </a:bodyPr>
          <a:lstStyle/>
          <a:p>
            <a:pPr marL="25400" indent="0" algn="ctr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 MAX 30100 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57EC6-65AE-AC60-17C5-38A314A27DA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645025" y="2174875"/>
            <a:ext cx="4350950" cy="3827557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The MAX30100 is a sensor for pulse oximetry and heart rate monitoring that determines oxygen saturation and heart rate through red and infrared light measurement</a:t>
            </a:r>
            <a:r>
              <a:rPr lang="en-US" sz="1800" dirty="0">
                <a:latin typeface="Bahnschrift SemiBold SemiConden" panose="020B0502040204020203" pitchFamily="34" charset="0"/>
              </a:rPr>
              <a:t>.</a:t>
            </a:r>
            <a:endParaRPr lang="en-IN" sz="1800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AB0FD-F826-782C-E9DC-35DA02B1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61" y="3462856"/>
            <a:ext cx="3456760" cy="2260757"/>
          </a:xfrm>
          <a:prstGeom prst="rect">
            <a:avLst/>
          </a:prstGeom>
        </p:spPr>
      </p:pic>
      <p:pic>
        <p:nvPicPr>
          <p:cNvPr id="11" name="Google Shape;75;p14" descr="Google Shape;99;p2">
            <a:extLst>
              <a:ext uri="{FF2B5EF4-FFF2-40B4-BE49-F238E27FC236}">
                <a16:creationId xmlns:a16="http://schemas.microsoft.com/office/drawing/2014/main" id="{BBAA9870-0126-7DAF-1908-565D28D312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29542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;p14" descr="Google Shape;98;p2">
            <a:extLst>
              <a:ext uri="{FF2B5EF4-FFF2-40B4-BE49-F238E27FC236}">
                <a16:creationId xmlns:a16="http://schemas.microsoft.com/office/drawing/2014/main" id="{B1BA4FC2-313F-67EB-E830-91AE236A50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0424" y="9688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5;p21">
            <a:extLst>
              <a:ext uri="{FF2B5EF4-FFF2-40B4-BE49-F238E27FC236}">
                <a16:creationId xmlns:a16="http://schemas.microsoft.com/office/drawing/2014/main" id="{168054FE-9F79-5D72-BB27-37D68982DEA0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C2DC33-3D85-2A6F-4A5E-75D13AE66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932" y="3886201"/>
            <a:ext cx="3494212" cy="185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7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B67-4A53-5C88-00FE-EDCC62D8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2233"/>
            <a:ext cx="8229600" cy="102607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Bahnschrift SemiBold SemiConden" panose="020B0502040204020203" pitchFamily="34" charset="0"/>
              </a:rPr>
              <a:t>HARDWARE AND ITS USES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E97E-56B5-7CE5-CFFD-905213854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38600" cy="6397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LOAD CELL: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E898D-596B-9F74-FDAA-BC7F50E1E4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310" y="2174874"/>
            <a:ext cx="4256736" cy="34148453"/>
          </a:xfrm>
        </p:spPr>
        <p:txBody>
          <a:bodyPr>
            <a:normAutofit/>
          </a:bodyPr>
          <a:lstStyle/>
          <a:p>
            <a:endParaRPr lang="en-IN" sz="1800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endParaRPr lang="en-IN" sz="1800" dirty="0"/>
          </a:p>
        </p:txBody>
      </p:sp>
      <p:pic>
        <p:nvPicPr>
          <p:cNvPr id="11" name="Google Shape;75;p14" descr="Google Shape;99;p2">
            <a:extLst>
              <a:ext uri="{FF2B5EF4-FFF2-40B4-BE49-F238E27FC236}">
                <a16:creationId xmlns:a16="http://schemas.microsoft.com/office/drawing/2014/main" id="{BBAA9870-0126-7DAF-1908-565D28D312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129542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;p14" descr="Google Shape;98;p2">
            <a:extLst>
              <a:ext uri="{FF2B5EF4-FFF2-40B4-BE49-F238E27FC236}">
                <a16:creationId xmlns:a16="http://schemas.microsoft.com/office/drawing/2014/main" id="{B1BA4FC2-313F-67EB-E830-91AE236A50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24" y="9688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5;p21">
            <a:extLst>
              <a:ext uri="{FF2B5EF4-FFF2-40B4-BE49-F238E27FC236}">
                <a16:creationId xmlns:a16="http://schemas.microsoft.com/office/drawing/2014/main" id="{0765FBDF-F776-F68F-4B30-951AC1A73782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785B7B5C-A55E-1296-0DC5-E46E4FAAE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40" y="2263278"/>
            <a:ext cx="4256736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SemiConden" panose="020B0502040204020203" pitchFamily="34" charset="0"/>
              </a:rPr>
              <a:t>A load cell is a device used to measure weight or force. It works by converting the physical force into an electrical signal that can be read and processed by a computer or other device.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2D286-6FCC-CBA6-FBE5-B74A1802E2C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45025" y="1535112"/>
            <a:ext cx="4041775" cy="639763"/>
          </a:xfrm>
        </p:spPr>
        <p:txBody>
          <a:bodyPr>
            <a:normAutofit/>
          </a:bodyPr>
          <a:lstStyle/>
          <a:p>
            <a:pPr marL="25400" indent="0" algn="ctr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 BME 280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D8D93-0C73-5128-9E6A-802BF04A7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80" y="3872794"/>
            <a:ext cx="2609850" cy="2129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B8DC02-496E-4BA9-8DF0-98F98D8DBF3D}"/>
              </a:ext>
            </a:extLst>
          </p:cNvPr>
          <p:cNvSpPr txBox="1"/>
          <p:nvPr/>
        </p:nvSpPr>
        <p:spPr>
          <a:xfrm>
            <a:off x="4472473" y="2301678"/>
            <a:ext cx="4523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Bahnschrift SemiBold SemiConden" panose="020B0502040204020203" pitchFamily="34" charset="0"/>
              </a:rPr>
              <a:t>BME 280 is a highly integrated environmental sensor that measures temperature, humidity, pressure, and indoor air quality</a:t>
            </a:r>
            <a:endParaRPr lang="en-IN" sz="1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0EA93A-D311-5C48-0012-EE0FFD656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280" y="3446024"/>
            <a:ext cx="3730410" cy="28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FA162D-6FBF-269B-01B2-2255F0F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54" y="457201"/>
            <a:ext cx="7924800" cy="838200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latin typeface="Bahnschrift SemiBold SemiConden" panose="020B0502040204020203" pitchFamily="34" charset="0"/>
              </a:rPr>
              <a:t>CIRCUIT DIAGRAM OF HARDWARE</a:t>
            </a:r>
            <a:br>
              <a:rPr lang="en-IN" sz="2900" dirty="0">
                <a:latin typeface="Bahnschrift SemiBold SemiConden" panose="020B0502040204020203" pitchFamily="34" charset="0"/>
              </a:rPr>
            </a:br>
            <a:endParaRPr lang="en-IN" sz="2900" dirty="0"/>
          </a:p>
        </p:txBody>
      </p:sp>
      <p:pic>
        <p:nvPicPr>
          <p:cNvPr id="10" name="Google Shape;102;p17" descr="Google Shape;126;p5">
            <a:extLst>
              <a:ext uri="{FF2B5EF4-FFF2-40B4-BE49-F238E27FC236}">
                <a16:creationId xmlns:a16="http://schemas.microsoft.com/office/drawing/2014/main" id="{5D7DFA91-8A3A-00AA-857B-6ED0F7127C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840" y="219636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1;p17" descr="Google Shape;125;p5">
            <a:extLst>
              <a:ext uri="{FF2B5EF4-FFF2-40B4-BE49-F238E27FC236}">
                <a16:creationId xmlns:a16="http://schemas.microsoft.com/office/drawing/2014/main" id="{207BE299-5EDF-9354-ED5F-865CDF09F1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8665" y="-15551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5;p21">
            <a:extLst>
              <a:ext uri="{FF2B5EF4-FFF2-40B4-BE49-F238E27FC236}">
                <a16:creationId xmlns:a16="http://schemas.microsoft.com/office/drawing/2014/main" id="{66182513-A6D7-BD08-D872-E138A6F002A3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2D465-A8FE-0320-2E96-AC44B3D5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34" y="1981200"/>
            <a:ext cx="6477000" cy="33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FA162D-6FBF-269B-01B2-2255F0F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54" y="457201"/>
            <a:ext cx="7924800" cy="838200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latin typeface="Bahnschrift SemiBold SemiConden" panose="020B0502040204020203" pitchFamily="34" charset="0"/>
              </a:rPr>
              <a:t>CIRCUIT DIAGRAM OF HARDWARE</a:t>
            </a:r>
            <a:br>
              <a:rPr lang="en-IN" sz="2900" dirty="0">
                <a:latin typeface="Bahnschrift SemiBold SemiConden" panose="020B0502040204020203" pitchFamily="34" charset="0"/>
              </a:rPr>
            </a:br>
            <a:endParaRPr lang="en-IN" sz="2900" dirty="0"/>
          </a:p>
        </p:txBody>
      </p:sp>
      <p:pic>
        <p:nvPicPr>
          <p:cNvPr id="10" name="Google Shape;102;p17" descr="Google Shape;126;p5">
            <a:extLst>
              <a:ext uri="{FF2B5EF4-FFF2-40B4-BE49-F238E27FC236}">
                <a16:creationId xmlns:a16="http://schemas.microsoft.com/office/drawing/2014/main" id="{5D7DFA91-8A3A-00AA-857B-6ED0F7127C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840" y="219636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1;p17" descr="Google Shape;125;p5">
            <a:extLst>
              <a:ext uri="{FF2B5EF4-FFF2-40B4-BE49-F238E27FC236}">
                <a16:creationId xmlns:a16="http://schemas.microsoft.com/office/drawing/2014/main" id="{207BE299-5EDF-9354-ED5F-865CDF09F1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8665" y="-15551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5;p21">
            <a:extLst>
              <a:ext uri="{FF2B5EF4-FFF2-40B4-BE49-F238E27FC236}">
                <a16:creationId xmlns:a16="http://schemas.microsoft.com/office/drawing/2014/main" id="{66182513-A6D7-BD08-D872-E138A6F002A3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5B5A0-8172-2B27-3072-45777D35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603" y="1768153"/>
            <a:ext cx="6219062" cy="35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866</Words>
  <Application>Microsoft Office PowerPoint</Application>
  <PresentationFormat>On-screen Show (4:3)</PresentationFormat>
  <Paragraphs>177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Bahnschrift SemiLight SemiConde</vt:lpstr>
      <vt:lpstr>Bahnschrift SemiBold Condensed</vt:lpstr>
      <vt:lpstr>Calibri</vt:lpstr>
      <vt:lpstr>Book Antiqua</vt:lpstr>
      <vt:lpstr>Bahnschrift</vt:lpstr>
      <vt:lpstr>Arial</vt:lpstr>
      <vt:lpstr>Arial Rounded MT Bold</vt:lpstr>
      <vt:lpstr>Bookman Old Style</vt:lpstr>
      <vt:lpstr>Bahnschrift SemiBold SemiConden</vt:lpstr>
      <vt:lpstr>Abril Fatface</vt:lpstr>
      <vt:lpstr>Berlin Sans FB</vt:lpstr>
      <vt:lpstr>Office Theme</vt:lpstr>
      <vt:lpstr>SMART HOSPITAL MONITORING SYSTEM</vt:lpstr>
      <vt:lpstr>AGENDA</vt:lpstr>
      <vt:lpstr>LIST OF SOFTWARES USED :</vt:lpstr>
      <vt:lpstr>LIST OF LIBRARIES USED :</vt:lpstr>
      <vt:lpstr>LIST OF LIBRARIES USED :</vt:lpstr>
      <vt:lpstr>HARDWARE AND ITS USES : </vt:lpstr>
      <vt:lpstr>HARDWARE AND ITS USES : </vt:lpstr>
      <vt:lpstr>CIRCUIT DIAGRAM OF HARDWARE </vt:lpstr>
      <vt:lpstr>CIRCUIT DIAGRAM OF HARDWARE </vt:lpstr>
      <vt:lpstr>CIRCUIT DIAGRAM OF HARDWARE </vt:lpstr>
      <vt:lpstr>ARCHITECTURE OF SMART HOSPITAL MONITORING SYSTEM</vt:lpstr>
      <vt:lpstr>BLOCK DIAGRAM  ( SERVER )  </vt:lpstr>
      <vt:lpstr> PROGRAM LOGIC FOR THINGSPEAK</vt:lpstr>
      <vt:lpstr>PowerPoint Presentation</vt:lpstr>
      <vt:lpstr>PowerPoint Presentation</vt:lpstr>
      <vt:lpstr>IMPLEMENTATION</vt:lpstr>
      <vt:lpstr>1. MAKING HARDWARE CONNECTIONS AS PER CIRCUIT DIAGRAM </vt:lpstr>
      <vt:lpstr>2.  CREATING CHANNEL AND FIELDS ON THINGSPEAK </vt:lpstr>
      <vt:lpstr>IN MY CHANNEL –&gt; NEW CHANNEL –&gt; FILL ALL DETAILS AS FOLLOWS </vt:lpstr>
      <vt:lpstr>ONCE A CHANNEL IS CREATED  ADD WIDGETSELECT LAMP INDICATOR </vt:lpstr>
      <vt:lpstr>IN MY CHANNEL  API KEYS  AND COPY  THE READ &amp;WRITE API KEY AND ALSO THE HIGHLIGHTED URL</vt:lpstr>
      <vt:lpstr>REMEMBER THE WRITE FIELD URL WHICH WE COPIED IN OUR CHANNEL API KEYS IN THINGSPEAK.</vt:lpstr>
      <vt:lpstr>3. COMPILING AND UPLOADING THE PROGRAM</vt:lpstr>
      <vt:lpstr>Expected Output  Saline Level Monitoring System.</vt:lpstr>
      <vt:lpstr>Displaying Data on ThingSpeak Channel</vt:lpstr>
      <vt:lpstr>CONCLUSION</vt:lpstr>
      <vt:lpstr>“It’s one small step for man,  one giant leap for mankind.”  THANK YOU !  Have a Wonderful Wednesday!!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Name</dc:title>
  <dc:creator>ADNAN ABRAR</dc:creator>
  <cp:lastModifiedBy>ADNAN ABRAR</cp:lastModifiedBy>
  <cp:revision>23</cp:revision>
  <dcterms:modified xsi:type="dcterms:W3CDTF">2023-02-16T08:30:30Z</dcterms:modified>
</cp:coreProperties>
</file>